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2.xml" ContentType="application/vnd.openxmlformats-officedocument.presentationml.tag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charts/chart2.xml" ContentType="application/vnd.openxmlformats-officedocument.drawingml.chart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drawings/drawing3.xml" ContentType="application/vnd.openxmlformats-officedocument.drawingml.chartshape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66" r:id="rId14"/>
    <p:sldId id="267" r:id="rId15"/>
    <p:sldId id="268" r:id="rId16"/>
    <p:sldId id="269" r:id="rId17"/>
    <p:sldId id="270" r:id="rId18"/>
    <p:sldId id="272" r:id="rId1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38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11.1</c:v>
                </c:pt>
                <c:pt idx="1">
                  <c:v>0</c:v>
                </c:pt>
                <c:pt idx="2">
                  <c:v>0</c:v>
                </c:pt>
                <c:pt idx="3">
                  <c:v>11.1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22.2</c:v>
                </c:pt>
                <c:pt idx="1">
                  <c:v>16.7</c:v>
                </c:pt>
                <c:pt idx="2">
                  <c:v>57.2</c:v>
                </c:pt>
                <c:pt idx="3">
                  <c:v>22.2</c:v>
                </c:pt>
                <c:pt idx="4">
                  <c:v>40</c:v>
                </c:pt>
                <c:pt idx="5">
                  <c:v>66.7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44.4</c:v>
                </c:pt>
                <c:pt idx="1">
                  <c:v>83.3</c:v>
                </c:pt>
                <c:pt idx="2">
                  <c:v>42.8</c:v>
                </c:pt>
                <c:pt idx="3">
                  <c:v>66.599999999999994</c:v>
                </c:pt>
                <c:pt idx="4">
                  <c:v>60</c:v>
                </c:pt>
                <c:pt idx="5">
                  <c:v>33.300000000000004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22.2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pyramid"/>
        <c:axId val="110113920"/>
        <c:axId val="110115456"/>
        <c:axId val="0"/>
      </c:bar3DChart>
      <c:catAx>
        <c:axId val="110113920"/>
        <c:scaling>
          <c:orientation val="minMax"/>
        </c:scaling>
        <c:axPos val="b"/>
        <c:tickLblPos val="nextTo"/>
        <c:crossAx val="110115456"/>
        <c:crosses val="autoZero"/>
        <c:auto val="1"/>
        <c:lblAlgn val="ctr"/>
        <c:lblOffset val="100"/>
      </c:catAx>
      <c:valAx>
        <c:axId val="110115456"/>
        <c:scaling>
          <c:orientation val="minMax"/>
        </c:scaling>
        <c:axPos val="l"/>
        <c:majorGridlines/>
        <c:numFmt formatCode="General" sourceLinked="1"/>
        <c:tickLblPos val="nextTo"/>
        <c:crossAx val="11011392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11.1</c:v>
                </c:pt>
                <c:pt idx="1">
                  <c:v>0</c:v>
                </c:pt>
                <c:pt idx="2">
                  <c:v>14.3</c:v>
                </c:pt>
                <c:pt idx="3">
                  <c:v>22.2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33.300000000000004</c:v>
                </c:pt>
                <c:pt idx="1">
                  <c:v>33.300000000000004</c:v>
                </c:pt>
                <c:pt idx="2">
                  <c:v>71.400000000000006</c:v>
                </c:pt>
                <c:pt idx="3">
                  <c:v>22.2</c:v>
                </c:pt>
                <c:pt idx="4">
                  <c:v>40</c:v>
                </c:pt>
                <c:pt idx="5">
                  <c:v>66.7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33.300000000000004</c:v>
                </c:pt>
                <c:pt idx="1">
                  <c:v>66.7</c:v>
                </c:pt>
                <c:pt idx="2">
                  <c:v>14.3</c:v>
                </c:pt>
                <c:pt idx="3">
                  <c:v>55.6</c:v>
                </c:pt>
                <c:pt idx="4">
                  <c:v>40</c:v>
                </c:pt>
                <c:pt idx="5">
                  <c:v>33.300000000000004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8 клас</c:v>
                </c:pt>
                <c:pt idx="1">
                  <c:v>9 клас</c:v>
                </c:pt>
                <c:pt idx="2">
                  <c:v>5 клас</c:v>
                </c:pt>
                <c:pt idx="3">
                  <c:v>9 клас</c:v>
                </c:pt>
                <c:pt idx="4">
                  <c:v>5 клас</c:v>
                </c:pt>
                <c:pt idx="5">
                  <c:v>6 клас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22.2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box"/>
        <c:axId val="110388352"/>
        <c:axId val="110389888"/>
        <c:axId val="0"/>
      </c:bar3DChart>
      <c:catAx>
        <c:axId val="110388352"/>
        <c:scaling>
          <c:orientation val="minMax"/>
        </c:scaling>
        <c:axPos val="b"/>
        <c:tickLblPos val="nextTo"/>
        <c:crossAx val="110389888"/>
        <c:crosses val="autoZero"/>
        <c:auto val="1"/>
        <c:lblAlgn val="ctr"/>
        <c:lblOffset val="100"/>
      </c:catAx>
      <c:valAx>
        <c:axId val="110389888"/>
        <c:scaling>
          <c:orientation val="minMax"/>
        </c:scaling>
        <c:axPos val="l"/>
        <c:majorGridlines/>
        <c:numFmt formatCode="General" sourceLinked="1"/>
        <c:tickLblPos val="nextTo"/>
        <c:crossAx val="1103883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625753214529171"/>
          <c:y val="2.0491275920809245E-2"/>
          <c:w val="0.72691395433477235"/>
          <c:h val="0.84504678074801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5 клас</c:v>
                </c:pt>
                <c:pt idx="2">
                  <c:v>6 клас</c:v>
                </c:pt>
                <c:pt idx="3">
                  <c:v>6 клас</c:v>
                </c:pt>
                <c:pt idx="4">
                  <c:v>7 клас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5 клас</c:v>
                </c:pt>
                <c:pt idx="2">
                  <c:v>6 клас</c:v>
                </c:pt>
                <c:pt idx="3">
                  <c:v>6 клас</c:v>
                </c:pt>
                <c:pt idx="4">
                  <c:v>7 клас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</c:v>
                </c:pt>
                <c:pt idx="1">
                  <c:v>57.2</c:v>
                </c:pt>
                <c:pt idx="2">
                  <c:v>62.5</c:v>
                </c:pt>
                <c:pt idx="3">
                  <c:v>66.7</c:v>
                </c:pt>
                <c:pt idx="4">
                  <c:v>57.1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5 клас</c:v>
                </c:pt>
                <c:pt idx="2">
                  <c:v>6 клас</c:v>
                </c:pt>
                <c:pt idx="3">
                  <c:v>6 клас</c:v>
                </c:pt>
                <c:pt idx="4">
                  <c:v>7 клас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25</c:v>
                </c:pt>
                <c:pt idx="1">
                  <c:v>42.8</c:v>
                </c:pt>
                <c:pt idx="2">
                  <c:v>37.5</c:v>
                </c:pt>
                <c:pt idx="3">
                  <c:v>33.300000000000004</c:v>
                </c:pt>
                <c:pt idx="4">
                  <c:v>42.9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5 клас</c:v>
                </c:pt>
                <c:pt idx="1">
                  <c:v>5 клас</c:v>
                </c:pt>
                <c:pt idx="2">
                  <c:v>6 клас</c:v>
                </c:pt>
                <c:pt idx="3">
                  <c:v>6 клас</c:v>
                </c:pt>
                <c:pt idx="4">
                  <c:v>7 клас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12.5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axId val="111338240"/>
        <c:axId val="111339776"/>
      </c:barChart>
      <c:catAx>
        <c:axId val="111338240"/>
        <c:scaling>
          <c:orientation val="minMax"/>
        </c:scaling>
        <c:axPos val="b"/>
        <c:tickLblPos val="nextTo"/>
        <c:crossAx val="111339776"/>
        <c:crosses val="autoZero"/>
        <c:auto val="1"/>
        <c:lblAlgn val="ctr"/>
        <c:lblOffset val="100"/>
      </c:catAx>
      <c:valAx>
        <c:axId val="111339776"/>
        <c:scaling>
          <c:orientation val="minMax"/>
        </c:scaling>
        <c:axPos val="l"/>
        <c:majorGridlines/>
        <c:numFmt formatCode="General" sourceLinked="1"/>
        <c:tickLblPos val="nextTo"/>
        <c:crossAx val="11133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82577313748104"/>
          <c:y val="1.0242071123534761E-2"/>
          <c:w val="0.20410705786836145"/>
          <c:h val="0.1897777954848422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8 клас</c:v>
                </c:pt>
                <c:pt idx="3">
                  <c:v>9 клас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12.5</c:v>
                </c:pt>
                <c:pt idx="1">
                  <c:v>57.3</c:v>
                </c:pt>
                <c:pt idx="2">
                  <c:v>44.4</c:v>
                </c:pt>
                <c:pt idx="3">
                  <c:v>33.4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доступний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8 клас</c:v>
                </c:pt>
                <c:pt idx="3">
                  <c:v>9 клас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75</c:v>
                </c:pt>
                <c:pt idx="1">
                  <c:v>42.9</c:v>
                </c:pt>
                <c:pt idx="2">
                  <c:v>33.300000000000011</c:v>
                </c:pt>
                <c:pt idx="3">
                  <c:v>67.599999999999994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8 клас</c:v>
                </c:pt>
                <c:pt idx="3">
                  <c:v>9 клас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12.5</c:v>
                </c:pt>
                <c:pt idx="1">
                  <c:v>0</c:v>
                </c:pt>
                <c:pt idx="2">
                  <c:v>22.2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8 клас</c:v>
                </c:pt>
                <c:pt idx="3">
                  <c:v>9 клас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box"/>
        <c:axId val="111596288"/>
        <c:axId val="111597824"/>
        <c:axId val="0"/>
      </c:bar3DChart>
      <c:catAx>
        <c:axId val="111596288"/>
        <c:scaling>
          <c:orientation val="minMax"/>
        </c:scaling>
        <c:axPos val="b"/>
        <c:tickLblPos val="nextTo"/>
        <c:crossAx val="111597824"/>
        <c:crosses val="autoZero"/>
        <c:auto val="1"/>
        <c:lblAlgn val="ctr"/>
        <c:lblOffset val="100"/>
      </c:catAx>
      <c:valAx>
        <c:axId val="111597824"/>
        <c:scaling>
          <c:orientation val="minMax"/>
        </c:scaling>
        <c:axPos val="l"/>
        <c:majorGridlines/>
        <c:numFmt formatCode="General" sourceLinked="1"/>
        <c:tickLblPos val="nextTo"/>
        <c:crossAx val="11159628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9 клас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71.5</c:v>
                </c:pt>
                <c:pt idx="1">
                  <c:v>12.5</c:v>
                </c:pt>
                <c:pt idx="2">
                  <c:v>57.2</c:v>
                </c:pt>
                <c:pt idx="3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доступний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9 клас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28.5</c:v>
                </c:pt>
                <c:pt idx="1">
                  <c:v>75</c:v>
                </c:pt>
                <c:pt idx="2">
                  <c:v>42.8</c:v>
                </c:pt>
                <c:pt idx="3">
                  <c:v>55.6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9 клас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12.5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5 клас</c:v>
                </c:pt>
                <c:pt idx="1">
                  <c:v>6 клас</c:v>
                </c:pt>
                <c:pt idx="2">
                  <c:v>7 клас</c:v>
                </c:pt>
                <c:pt idx="3">
                  <c:v>9 клас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hape val="cone"/>
        <c:axId val="111698304"/>
        <c:axId val="111699840"/>
        <c:axId val="0"/>
      </c:bar3DChart>
      <c:catAx>
        <c:axId val="111698304"/>
        <c:scaling>
          <c:orientation val="minMax"/>
        </c:scaling>
        <c:axPos val="b"/>
        <c:tickLblPos val="nextTo"/>
        <c:crossAx val="111699840"/>
        <c:crosses val="autoZero"/>
        <c:auto val="1"/>
        <c:lblAlgn val="ctr"/>
        <c:lblOffset val="100"/>
      </c:catAx>
      <c:valAx>
        <c:axId val="111699840"/>
        <c:scaling>
          <c:orientation val="minMax"/>
        </c:scaling>
        <c:axPos val="l"/>
        <c:majorGridlines/>
        <c:numFmt formatCode="General" sourceLinked="1"/>
        <c:tickLblPos val="nextTo"/>
        <c:crossAx val="111698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6 клас</c:v>
                </c:pt>
                <c:pt idx="1">
                  <c:v>7 клас</c:v>
                </c:pt>
                <c:pt idx="2">
                  <c:v>8 клас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33.300000000000011</c:v>
                </c:pt>
                <c:pt idx="1">
                  <c:v>14.3</c:v>
                </c:pt>
                <c:pt idx="2">
                  <c:v>37.5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доступний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6 клас</c:v>
                </c:pt>
                <c:pt idx="1">
                  <c:v>7 клас</c:v>
                </c:pt>
                <c:pt idx="2">
                  <c:v>8 клас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66.7</c:v>
                </c:pt>
                <c:pt idx="1">
                  <c:v>85.7</c:v>
                </c:pt>
                <c:pt idx="2">
                  <c:v>50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6 клас</c:v>
                </c:pt>
                <c:pt idx="1">
                  <c:v>7 клас</c:v>
                </c:pt>
                <c:pt idx="2">
                  <c:v>8 клас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низький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6 клас</c:v>
                </c:pt>
                <c:pt idx="1">
                  <c:v>7 клас</c:v>
                </c:pt>
                <c:pt idx="2">
                  <c:v>8 клас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hape val="pyramid"/>
        <c:axId val="111804416"/>
        <c:axId val="111805952"/>
        <c:axId val="111730688"/>
      </c:bar3DChart>
      <c:catAx>
        <c:axId val="111804416"/>
        <c:scaling>
          <c:orientation val="minMax"/>
        </c:scaling>
        <c:axPos val="b"/>
        <c:tickLblPos val="nextTo"/>
        <c:crossAx val="111805952"/>
        <c:crosses val="autoZero"/>
        <c:auto val="1"/>
        <c:lblAlgn val="ctr"/>
        <c:lblOffset val="100"/>
      </c:catAx>
      <c:valAx>
        <c:axId val="111805952"/>
        <c:scaling>
          <c:orientation val="minMax"/>
        </c:scaling>
        <c:axPos val="l"/>
        <c:majorGridlines/>
        <c:numFmt formatCode="General" sourceLinked="1"/>
        <c:tickLblPos val="nextTo"/>
        <c:crossAx val="111804416"/>
        <c:crosses val="autoZero"/>
        <c:crossBetween val="between"/>
      </c:valAx>
      <c:serAx>
        <c:axId val="111730688"/>
        <c:scaling>
          <c:orientation val="minMax"/>
        </c:scaling>
        <c:delete val="1"/>
        <c:axPos val="b"/>
        <c:tickLblPos val="none"/>
        <c:crossAx val="111805952"/>
        <c:crosses val="autoZero"/>
      </c:ser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0.1251</cdr:x>
      <cdr:y>0.13267</cdr:y>
    </cdr:from>
    <cdr:to>
      <cdr:x>0.26259</cdr:x>
      <cdr:y>0.27238</cdr:y>
    </cdr:to>
    <cdr:sp macro="" textlink="">
      <cdr:nvSpPr>
        <cdr:cNvPr id="2" name="TextBox 1"/>
        <cdr:cNvSpPr txBox="1"/>
      </cdr:nvSpPr>
      <cdr:spPr>
        <a:xfrm xmlns:a="http://schemas.openxmlformats.org/drawingml/2006/main" rot="19970697">
          <a:off x="714962" y="777146"/>
          <a:ext cx="785756" cy="81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rgbClr val="FF00FF"/>
              </a:solidFill>
              <a:latin typeface="Arial Black" pitchFamily="34" charset="0"/>
            </a:rPr>
            <a:t>2009-2010</a:t>
          </a:r>
        </a:p>
        <a:p xmlns:a="http://schemas.openxmlformats.org/drawingml/2006/main">
          <a:pPr algn="ctr"/>
          <a:r>
            <a:rPr lang="uk-UA" sz="1400" dirty="0" smtClean="0">
              <a:solidFill>
                <a:srgbClr val="FF00FF"/>
              </a:solidFill>
              <a:latin typeface="Arial Black" pitchFamily="34" charset="0"/>
            </a:rPr>
            <a:t>н/р.</a:t>
          </a:r>
          <a:endParaRPr lang="uk-UA" sz="1400" dirty="0">
            <a:solidFill>
              <a:srgbClr val="FF00FF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0.35</cdr:x>
      <cdr:y>0.10976</cdr:y>
    </cdr:from>
    <cdr:to>
      <cdr:x>0.51</cdr:x>
      <cdr:y>0.26585</cdr:y>
    </cdr:to>
    <cdr:sp macro="" textlink="">
      <cdr:nvSpPr>
        <cdr:cNvPr id="3" name="TextBox 2"/>
        <cdr:cNvSpPr txBox="1"/>
      </cdr:nvSpPr>
      <cdr:spPr>
        <a:xfrm xmlns:a="http://schemas.openxmlformats.org/drawingml/2006/main" rot="19592512">
          <a:off x="2000264" y="6429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rgbClr val="FF0000"/>
              </a:solidFill>
              <a:latin typeface="Arial Black" pitchFamily="34" charset="0"/>
            </a:rPr>
            <a:t>2010-2001</a:t>
          </a:r>
        </a:p>
        <a:p xmlns:a="http://schemas.openxmlformats.org/drawingml/2006/main">
          <a:pPr algn="ctr"/>
          <a:r>
            <a:rPr lang="uk-UA" sz="1400" dirty="0" smtClean="0">
              <a:solidFill>
                <a:srgbClr val="FF0000"/>
              </a:solidFill>
              <a:latin typeface="Arial Black" pitchFamily="34" charset="0"/>
            </a:rPr>
            <a:t>н/р.</a:t>
          </a:r>
          <a:endParaRPr lang="uk-UA" sz="1400" dirty="0">
            <a:solidFill>
              <a:srgbClr val="FF0000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0.575</cdr:x>
      <cdr:y>0.10976</cdr:y>
    </cdr:from>
    <cdr:to>
      <cdr:x>0.735</cdr:x>
      <cdr:y>0.26585</cdr:y>
    </cdr:to>
    <cdr:sp macro="" textlink="">
      <cdr:nvSpPr>
        <cdr:cNvPr id="4" name="TextBox 3"/>
        <cdr:cNvSpPr txBox="1"/>
      </cdr:nvSpPr>
      <cdr:spPr>
        <a:xfrm xmlns:a="http://schemas.openxmlformats.org/drawingml/2006/main" rot="19365596">
          <a:off x="3286148" y="6429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rgbClr val="7030A0"/>
              </a:solidFill>
              <a:latin typeface="Arial Black" pitchFamily="34" charset="0"/>
            </a:rPr>
            <a:t>2011-2012</a:t>
          </a:r>
        </a:p>
        <a:p xmlns:a="http://schemas.openxmlformats.org/drawingml/2006/main">
          <a:pPr algn="ctr"/>
          <a:r>
            <a:rPr lang="uk-UA" sz="1400" dirty="0" smtClean="0">
              <a:solidFill>
                <a:srgbClr val="7030A0"/>
              </a:solidFill>
              <a:latin typeface="Arial Black" pitchFamily="34" charset="0"/>
            </a:rPr>
            <a:t>н/р.</a:t>
          </a:r>
          <a:endParaRPr lang="uk-UA" sz="1400" dirty="0">
            <a:solidFill>
              <a:srgbClr val="7030A0"/>
            </a:solidFill>
            <a:latin typeface="Arial Black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0.09506</cdr:x>
      <cdr:y>0</cdr:y>
    </cdr:from>
    <cdr:to>
      <cdr:x>0.25116</cdr:x>
      <cdr:y>0.12549</cdr:y>
    </cdr:to>
    <cdr:sp macro="" textlink="">
      <cdr:nvSpPr>
        <cdr:cNvPr id="2" name="TextBox 1"/>
        <cdr:cNvSpPr txBox="1"/>
      </cdr:nvSpPr>
      <cdr:spPr>
        <a:xfrm xmlns:a="http://schemas.openxmlformats.org/drawingml/2006/main" rot="20407047">
          <a:off x="556865" y="-146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2009-2010</a:t>
          </a:r>
        </a:p>
        <a:p xmlns:a="http://schemas.openxmlformats.org/drawingml/2006/main">
          <a:pPr algn="ctr"/>
          <a:r>
            <a:rPr lang="uk-UA" sz="14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rPr>
            <a:t>н/р</a:t>
          </a:r>
          <a:endParaRPr lang="uk-UA" sz="1400" dirty="0">
            <a:solidFill>
              <a:schemeClr val="tx2">
                <a:lumMod val="50000"/>
              </a:schemeClr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0.34163</cdr:x>
      <cdr:y>0.00013</cdr:y>
    </cdr:from>
    <cdr:to>
      <cdr:x>0.49772</cdr:x>
      <cdr:y>0.12562</cdr:y>
    </cdr:to>
    <cdr:sp macro="" textlink="">
      <cdr:nvSpPr>
        <cdr:cNvPr id="3" name="TextBox 2"/>
        <cdr:cNvSpPr txBox="1"/>
      </cdr:nvSpPr>
      <cdr:spPr>
        <a:xfrm xmlns:a="http://schemas.openxmlformats.org/drawingml/2006/main" rot="20197999">
          <a:off x="2001224" y="9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2010-2011</a:t>
          </a:r>
        </a:p>
        <a:p xmlns:a="http://schemas.openxmlformats.org/drawingml/2006/main">
          <a:pPr algn="ctr"/>
          <a:r>
            <a:rPr lang="uk-UA" sz="1400" dirty="0" smtClean="0">
              <a:solidFill>
                <a:schemeClr val="accent4">
                  <a:lumMod val="75000"/>
                </a:schemeClr>
              </a:solidFill>
              <a:latin typeface="Arial Black" pitchFamily="34" charset="0"/>
            </a:rPr>
            <a:t>н/р</a:t>
          </a:r>
          <a:endParaRPr lang="uk-UA" sz="1400" dirty="0">
            <a:solidFill>
              <a:schemeClr val="accent4">
                <a:lumMod val="75000"/>
              </a:schemeClr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0.58537</cdr:x>
      <cdr:y>0</cdr:y>
    </cdr:from>
    <cdr:to>
      <cdr:x>0.74146</cdr:x>
      <cdr:y>0.12549</cdr:y>
    </cdr:to>
    <cdr:sp macro="" textlink="">
      <cdr:nvSpPr>
        <cdr:cNvPr id="4" name="TextBox 3"/>
        <cdr:cNvSpPr txBox="1"/>
      </cdr:nvSpPr>
      <cdr:spPr>
        <a:xfrm xmlns:a="http://schemas.openxmlformats.org/drawingml/2006/main" rot="19542408">
          <a:off x="3429024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400" dirty="0" smtClean="0">
              <a:solidFill>
                <a:srgbClr val="FF0000"/>
              </a:solidFill>
              <a:latin typeface="Arial Black" pitchFamily="34" charset="0"/>
            </a:rPr>
            <a:t>2011-2012</a:t>
          </a:r>
        </a:p>
        <a:p xmlns:a="http://schemas.openxmlformats.org/drawingml/2006/main">
          <a:pPr algn="ctr"/>
          <a:r>
            <a:rPr lang="uk-UA" sz="1400" dirty="0" smtClean="0">
              <a:solidFill>
                <a:srgbClr val="FF0000"/>
              </a:solidFill>
              <a:latin typeface="Arial Black" pitchFamily="34" charset="0"/>
            </a:rPr>
            <a:t>н/р</a:t>
          </a:r>
          <a:endParaRPr lang="uk-UA" sz="1400" dirty="0">
            <a:solidFill>
              <a:srgbClr val="FF0000"/>
            </a:solidFill>
            <a:latin typeface="Arial Black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0.07089</cdr:x>
      <cdr:y>0.02016</cdr:y>
    </cdr:from>
    <cdr:to>
      <cdr:x>0.21973</cdr:x>
      <cdr:y>0.14323</cdr:y>
    </cdr:to>
    <cdr:sp macro="" textlink="">
      <cdr:nvSpPr>
        <cdr:cNvPr id="2" name="TextBox 1"/>
        <cdr:cNvSpPr txBox="1"/>
      </cdr:nvSpPr>
      <cdr:spPr>
        <a:xfrm xmlns:a="http://schemas.openxmlformats.org/drawingml/2006/main" rot="20109541">
          <a:off x="435521" y="14976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800" dirty="0" smtClean="0">
              <a:solidFill>
                <a:srgbClr val="FF00FF"/>
              </a:solidFill>
              <a:latin typeface="Arial Black" pitchFamily="34" charset="0"/>
            </a:rPr>
            <a:t>2009-2010</a:t>
          </a:r>
        </a:p>
        <a:p xmlns:a="http://schemas.openxmlformats.org/drawingml/2006/main">
          <a:pPr algn="ctr"/>
          <a:r>
            <a:rPr lang="uk-UA" sz="1800" dirty="0" smtClean="0">
              <a:solidFill>
                <a:srgbClr val="FF00FF"/>
              </a:solidFill>
              <a:latin typeface="Arial Black" pitchFamily="34" charset="0"/>
            </a:rPr>
            <a:t>н/р</a:t>
          </a:r>
          <a:endParaRPr lang="uk-UA" sz="1800" dirty="0">
            <a:solidFill>
              <a:srgbClr val="FF00FF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0.33721</cdr:x>
      <cdr:y>0.01923</cdr:y>
    </cdr:from>
    <cdr:to>
      <cdr:x>0.48605</cdr:x>
      <cdr:y>0.14231</cdr:y>
    </cdr:to>
    <cdr:sp macro="" textlink="">
      <cdr:nvSpPr>
        <cdr:cNvPr id="3" name="TextBox 2"/>
        <cdr:cNvSpPr txBox="1"/>
      </cdr:nvSpPr>
      <cdr:spPr>
        <a:xfrm xmlns:a="http://schemas.openxmlformats.org/drawingml/2006/main" rot="20293624">
          <a:off x="2071702" y="1428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800" dirty="0" smtClean="0">
              <a:solidFill>
                <a:srgbClr val="FF0000"/>
              </a:solidFill>
              <a:latin typeface="Arial Black" pitchFamily="34" charset="0"/>
            </a:rPr>
            <a:t>2010-2011</a:t>
          </a:r>
        </a:p>
        <a:p xmlns:a="http://schemas.openxmlformats.org/drawingml/2006/main">
          <a:pPr algn="ctr"/>
          <a:r>
            <a:rPr lang="uk-UA" sz="1800" dirty="0" smtClean="0">
              <a:solidFill>
                <a:srgbClr val="FF0000"/>
              </a:solidFill>
              <a:latin typeface="Arial Black" pitchFamily="34" charset="0"/>
            </a:rPr>
            <a:t>н/р</a:t>
          </a:r>
          <a:endParaRPr lang="uk-UA" sz="1800" dirty="0">
            <a:solidFill>
              <a:srgbClr val="FF0000"/>
            </a:solidFill>
            <a:latin typeface="Arial Black" pitchFamily="34" charset="0"/>
          </a:endParaRPr>
        </a:p>
      </cdr:txBody>
    </cdr:sp>
  </cdr:relSizeAnchor>
  <cdr:relSizeAnchor xmlns:cdr="http://schemas.openxmlformats.org/drawingml/2006/chartDrawing">
    <cdr:from>
      <cdr:x>0.60465</cdr:x>
      <cdr:y>0</cdr:y>
    </cdr:from>
    <cdr:to>
      <cdr:x>0.75349</cdr:x>
      <cdr:y>0.12308</cdr:y>
    </cdr:to>
    <cdr:sp macro="" textlink="">
      <cdr:nvSpPr>
        <cdr:cNvPr id="4" name="TextBox 3"/>
        <cdr:cNvSpPr txBox="1"/>
      </cdr:nvSpPr>
      <cdr:spPr>
        <a:xfrm xmlns:a="http://schemas.openxmlformats.org/drawingml/2006/main" rot="19957143">
          <a:off x="3714776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uk-UA" sz="1800" dirty="0" smtClean="0">
              <a:solidFill>
                <a:srgbClr val="002060"/>
              </a:solidFill>
              <a:latin typeface="Arial Black" pitchFamily="34" charset="0"/>
            </a:rPr>
            <a:t>2011-2012</a:t>
          </a:r>
        </a:p>
        <a:p xmlns:a="http://schemas.openxmlformats.org/drawingml/2006/main">
          <a:pPr algn="ctr"/>
          <a:r>
            <a:rPr lang="uk-UA" sz="1800" dirty="0" smtClean="0">
              <a:solidFill>
                <a:srgbClr val="002060"/>
              </a:solidFill>
              <a:latin typeface="Arial Black" pitchFamily="34" charset="0"/>
            </a:rPr>
            <a:t>н/р</a:t>
          </a:r>
          <a:endParaRPr lang="uk-UA" sz="1800" dirty="0">
            <a:solidFill>
              <a:srgbClr val="002060"/>
            </a:solidFill>
            <a:latin typeface="Arial Black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file:///C:\DOCUME~1\ADMINI~1\LOCALS~1\Temp\FineReader10\media\image2.jpeg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60" y="285720"/>
            <a:ext cx="434926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600" b="1" dirty="0" err="1" smtClean="0">
                <a:solidFill>
                  <a:srgbClr val="C00000"/>
                </a:solidFill>
                <a:latin typeface="Arial Black" pitchFamily="34" charset="0"/>
              </a:rPr>
              <a:t>Дерлиш</a:t>
            </a:r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itchFamily="34" charset="0"/>
              </a:rPr>
              <a:t>Сергій Іванович</a:t>
            </a: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74" y="7072330"/>
            <a:ext cx="401904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Учитель української мови 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та літератури 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та світової літератури, </a:t>
            </a:r>
          </a:p>
          <a:p>
            <a:pPr algn="ctr"/>
            <a:r>
              <a:rPr lang="uk-UA" sz="2000" dirty="0" smtClean="0">
                <a:solidFill>
                  <a:srgbClr val="FFFF00"/>
                </a:solidFill>
                <a:latin typeface="Arial Black" pitchFamily="34" charset="0"/>
              </a:rPr>
              <a:t>трудового навчання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img1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12" y="1785918"/>
            <a:ext cx="3571900" cy="4675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8531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500034"/>
            <a:ext cx="6016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FF"/>
                </a:solidFill>
                <a:latin typeface="Arial Black" pitchFamily="34" charset="0"/>
              </a:rPr>
              <a:t>Українська література</a:t>
            </a:r>
            <a:endParaRPr lang="uk-UA" sz="3600" dirty="0">
              <a:solidFill>
                <a:srgbClr val="FF00FF"/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571480" y="1214414"/>
          <a:ext cx="5857916" cy="728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826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428596"/>
            <a:ext cx="55835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FF"/>
                </a:solidFill>
                <a:latin typeface="Arial Black" pitchFamily="34" charset="0"/>
              </a:rPr>
              <a:t>Світова література</a:t>
            </a:r>
            <a:endParaRPr lang="uk-UA" sz="4000" dirty="0">
              <a:solidFill>
                <a:srgbClr val="FF00FF"/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85728" y="1142976"/>
          <a:ext cx="6143668" cy="7429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28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285720"/>
            <a:ext cx="5474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00FF"/>
                </a:solidFill>
                <a:latin typeface="Arial Black" pitchFamily="34" charset="0"/>
              </a:rPr>
              <a:t>Трудове навчання</a:t>
            </a:r>
            <a:endParaRPr lang="uk-UA" sz="4000" dirty="0">
              <a:solidFill>
                <a:srgbClr val="FF00FF"/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14290" y="1071538"/>
          <a:ext cx="4214842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57496" y="107153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2009-2010 н/р</a:t>
            </a:r>
            <a:endParaRPr lang="uk-UA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428604" y="3500430"/>
          <a:ext cx="3929090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28868" y="3357554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2010-2011 н/р</a:t>
            </a:r>
            <a:endParaRPr lang="uk-UA" dirty="0">
              <a:solidFill>
                <a:srgbClr val="00B050"/>
              </a:solidFill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66" y="6072198"/>
          <a:ext cx="3929090" cy="3071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496" y="6215074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B050"/>
                </a:solidFill>
                <a:latin typeface="Arial Black" pitchFamily="34" charset="0"/>
              </a:rPr>
              <a:t>2011-2012 н/р</a:t>
            </a:r>
            <a:endParaRPr lang="uk-UA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6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Graphic spid="5" grpId="0">
        <p:bldAsOne/>
      </p:bldGraphic>
      <p:bldP spid="6" grpId="0"/>
      <p:bldGraphic spid="7" grpId="0">
        <p:bldAsOne/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285720"/>
            <a:ext cx="5594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00B050"/>
                </a:solidFill>
                <a:latin typeface="Arial Black" pitchFamily="34" charset="0"/>
              </a:rPr>
              <a:t>Подяки та грамоти</a:t>
            </a:r>
            <a:endParaRPr lang="uk-UA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39740">
            <a:off x="331888" y="1382788"/>
            <a:ext cx="3232093" cy="4572001"/>
          </a:xfrm>
          <a:prstGeom prst="rect">
            <a:avLst/>
          </a:prstGeom>
        </p:spPr>
      </p:pic>
      <p:pic>
        <p:nvPicPr>
          <p:cNvPr id="4" name="Рисунок 3" descr="img1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9100">
            <a:off x="3929727" y="1173023"/>
            <a:ext cx="3072339" cy="4214810"/>
          </a:xfrm>
          <a:prstGeom prst="rect">
            <a:avLst/>
          </a:prstGeom>
        </p:spPr>
      </p:pic>
      <p:pic>
        <p:nvPicPr>
          <p:cNvPr id="5" name="Рисунок 4" descr="img1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54" y="4572000"/>
            <a:ext cx="2969330" cy="426422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923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3721" y="285720"/>
            <a:ext cx="60644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C000"/>
                </a:solidFill>
                <a:latin typeface="Arial Black" pitchFamily="34" charset="0"/>
              </a:rPr>
              <a:t>Науково-методична </a:t>
            </a:r>
          </a:p>
          <a:p>
            <a:pPr algn="ctr"/>
            <a:r>
              <a:rPr lang="uk-UA" sz="4000" dirty="0" smtClean="0">
                <a:solidFill>
                  <a:srgbClr val="FFC000"/>
                </a:solidFill>
                <a:latin typeface="Arial Black" pitchFamily="34" charset="0"/>
              </a:rPr>
              <a:t>робота</a:t>
            </a:r>
            <a:endParaRPr lang="uk-UA" sz="4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91969">
            <a:off x="534236" y="1577553"/>
            <a:ext cx="1975096" cy="2166102"/>
          </a:xfrm>
          <a:prstGeom prst="rect">
            <a:avLst/>
          </a:prstGeom>
        </p:spPr>
      </p:pic>
      <p:pic>
        <p:nvPicPr>
          <p:cNvPr id="4" name="Рисунок 3" descr="img1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306" y="1643042"/>
            <a:ext cx="1571636" cy="2286016"/>
          </a:xfrm>
          <a:prstGeom prst="rect">
            <a:avLst/>
          </a:prstGeom>
        </p:spPr>
      </p:pic>
      <p:pic>
        <p:nvPicPr>
          <p:cNvPr id="5" name="Рисунок 4" descr="img1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285809">
            <a:off x="4223071" y="1809447"/>
            <a:ext cx="2071702" cy="2001388"/>
          </a:xfrm>
          <a:prstGeom prst="rect">
            <a:avLst/>
          </a:prstGeom>
        </p:spPr>
      </p:pic>
      <p:pic>
        <p:nvPicPr>
          <p:cNvPr id="6" name="Рисунок 5" descr="img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80" y="4071934"/>
            <a:ext cx="2222558" cy="4429124"/>
          </a:xfrm>
          <a:prstGeom prst="rect">
            <a:avLst/>
          </a:prstGeom>
        </p:spPr>
      </p:pic>
      <p:pic>
        <p:nvPicPr>
          <p:cNvPr id="7" name="Рисунок 6" descr="img1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14752" y="4286248"/>
            <a:ext cx="2836147" cy="4060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297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357158"/>
            <a:ext cx="56140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00B0F0"/>
                </a:solidFill>
                <a:latin typeface="Arial Black" pitchFamily="34" charset="0"/>
              </a:rPr>
              <a:t>Розробки уроків </a:t>
            </a:r>
            <a:endParaRPr lang="uk-UA" sz="4400" dirty="0">
              <a:solidFill>
                <a:srgbClr val="00B0F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56" y="1142976"/>
            <a:ext cx="2359847" cy="36806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g1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76" y="1142976"/>
            <a:ext cx="2697568" cy="3643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1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14" y="5214942"/>
            <a:ext cx="2622255" cy="3571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1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56" y="5214942"/>
            <a:ext cx="2500330" cy="3482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172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311" y="285720"/>
            <a:ext cx="6495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7030A0"/>
                </a:solidFill>
                <a:latin typeface="Arial Black" pitchFamily="34" charset="0"/>
              </a:rPr>
              <a:t>Зразки опорних схем</a:t>
            </a:r>
            <a:endParaRPr lang="uk-UA" sz="4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0" y="4480560"/>
          <a:ext cx="4572000" cy="18288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200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002244"/>
            <a:ext cx="4507965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Умовно намалювати схему тексту</a:t>
            </a:r>
          </a:p>
          <a:p>
            <a:pPr marL="0" marR="0" lvl="0" indent="203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</a:rPr>
              <a:t> в певному масштабі — відносно обсягу тексту.</a:t>
            </a: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Picture 1" descr="C:\DOCUME~1\ADMINI~1\LOCALS~1\Temp\FineReader10\media\image2.jpe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85728" y="1643042"/>
            <a:ext cx="4314825" cy="1524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3786183"/>
            <a:ext cx="293339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1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86190" y="3857620"/>
            <a:ext cx="2797903" cy="3878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10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90" y="285720"/>
            <a:ext cx="63738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FF"/>
                </a:solidFill>
                <a:latin typeface="Arial Black" pitchFamily="34" charset="0"/>
              </a:rPr>
              <a:t>Позакласні заходи</a:t>
            </a:r>
            <a:endParaRPr lang="uk-UA" sz="4400" dirty="0">
              <a:solidFill>
                <a:srgbClr val="FF00FF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0785">
            <a:off x="106211" y="1661138"/>
            <a:ext cx="2482336" cy="2990779"/>
          </a:xfrm>
          <a:prstGeom prst="rect">
            <a:avLst/>
          </a:prstGeom>
        </p:spPr>
      </p:pic>
      <p:pic>
        <p:nvPicPr>
          <p:cNvPr id="4" name="Рисунок 3" descr="img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76579">
            <a:off x="1357298" y="1428728"/>
            <a:ext cx="2216232" cy="3205725"/>
          </a:xfrm>
          <a:prstGeom prst="rect">
            <a:avLst/>
          </a:prstGeom>
        </p:spPr>
      </p:pic>
      <p:pic>
        <p:nvPicPr>
          <p:cNvPr id="5" name="Рисунок 4" descr="img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65919">
            <a:off x="2729204" y="1193279"/>
            <a:ext cx="2151668" cy="3065077"/>
          </a:xfrm>
          <a:prstGeom prst="rect">
            <a:avLst/>
          </a:prstGeom>
        </p:spPr>
      </p:pic>
      <p:pic>
        <p:nvPicPr>
          <p:cNvPr id="6" name="Рисунок 5" descr="img1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174700">
            <a:off x="4475294" y="1131783"/>
            <a:ext cx="2052099" cy="2994927"/>
          </a:xfrm>
          <a:prstGeom prst="rect">
            <a:avLst/>
          </a:prstGeom>
        </p:spPr>
      </p:pic>
      <p:pic>
        <p:nvPicPr>
          <p:cNvPr id="7" name="Рисунок 6" descr="img1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24304">
            <a:off x="285728" y="5500694"/>
            <a:ext cx="2142988" cy="3071802"/>
          </a:xfrm>
          <a:prstGeom prst="rect">
            <a:avLst/>
          </a:prstGeom>
        </p:spPr>
      </p:pic>
      <p:pic>
        <p:nvPicPr>
          <p:cNvPr id="8" name="Рисунок 7" descr="img1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942171">
            <a:off x="1627459" y="5602836"/>
            <a:ext cx="2117497" cy="3044186"/>
          </a:xfrm>
          <a:prstGeom prst="rect">
            <a:avLst/>
          </a:prstGeom>
        </p:spPr>
      </p:pic>
      <p:pic>
        <p:nvPicPr>
          <p:cNvPr id="9" name="Рисунок 8" descr="img13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100304">
            <a:off x="3204674" y="5604705"/>
            <a:ext cx="2028139" cy="2924069"/>
          </a:xfrm>
          <a:prstGeom prst="rect">
            <a:avLst/>
          </a:prstGeom>
        </p:spPr>
      </p:pic>
      <p:pic>
        <p:nvPicPr>
          <p:cNvPr id="10" name="Рисунок 9" descr="img13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142745">
            <a:off x="4897045" y="5754114"/>
            <a:ext cx="2163313" cy="29477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6156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1285852"/>
            <a:ext cx="5755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latin typeface="Arial Black" pitchFamily="34" charset="0"/>
              </a:rPr>
              <a:t>Дякую за увагу!</a:t>
            </a:r>
            <a:endParaRPr lang="uk-UA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Зобр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50" y="2428860"/>
            <a:ext cx="4071942" cy="542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Tm="4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4082" y="285720"/>
            <a:ext cx="482375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Arial Black" pitchFamily="34" charset="0"/>
              </a:rPr>
              <a:t>Навчально-методична </a:t>
            </a:r>
          </a:p>
          <a:p>
            <a:pPr algn="ctr"/>
            <a:r>
              <a:rPr lang="uk-UA" sz="2800" b="1" dirty="0" smtClean="0">
                <a:solidFill>
                  <a:srgbClr val="00B050"/>
                </a:solidFill>
                <a:latin typeface="Arial Black" pitchFamily="34" charset="0"/>
              </a:rPr>
              <a:t>проблема: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8" y="1571604"/>
            <a:ext cx="6203942" cy="120032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Використання ефективних форм та методів роботи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на уроці під час проведення </a:t>
            </a:r>
            <a:r>
              <a:rPr lang="uk-UA" b="1" dirty="0" err="1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аудіювання</a:t>
            </a:r>
            <a:r>
              <a:rPr lang="uk-UA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. Робота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над удосконаленням  уроків грамотного письма за 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допомогою інновацій та інтерактивних технологій.</a:t>
            </a:r>
            <a:endParaRPr lang="ru-RU" b="1" dirty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4" name="Рисунок 3" descr="Зобр000ш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50" y="3571868"/>
            <a:ext cx="3647624" cy="47676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custDataLst>
      <p:tags r:id="rId1"/>
    </p:custDataLst>
  </p:cSld>
  <p:clrMapOvr>
    <a:masterClrMapping/>
  </p:clrMapOvr>
  <p:transition advTm="834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о мови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46" y="2000232"/>
            <a:ext cx="5143512" cy="35296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14356" y="428596"/>
            <a:ext cx="567334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rgbClr val="FFFF00"/>
                </a:solidFill>
                <a:latin typeface="Arial Black" pitchFamily="34" charset="0"/>
              </a:rPr>
              <a:t>Виховна проблема</a:t>
            </a:r>
            <a:endParaRPr lang="uk-UA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011" y="6143636"/>
            <a:ext cx="6561989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Гармонійний всебічний розвиток </a:t>
            </a:r>
          </a:p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дитини,  формування у вихованців </a:t>
            </a:r>
          </a:p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моральних цінностей з позиції </a:t>
            </a:r>
          </a:p>
          <a:p>
            <a:r>
              <a:rPr lang="uk-UA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добра, справедливості, правди.</a:t>
            </a:r>
            <a:endParaRPr lang="uk-UA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93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8" y="214282"/>
            <a:ext cx="5732660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  <a:t>Стаж роботи – 19 років. </a:t>
            </a:r>
          </a:p>
          <a:p>
            <a:pPr algn="ctr"/>
            <a:r>
              <a:rPr lang="uk-UA" sz="3200" dirty="0" smtClean="0">
                <a:solidFill>
                  <a:srgbClr val="FFFF00"/>
                </a:solidFill>
                <a:latin typeface="Arial Black" pitchFamily="34" charset="0"/>
              </a:rPr>
              <a:t>Освіта: </a:t>
            </a:r>
            <a:endParaRPr lang="ru-RU" sz="32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597" y="1428728"/>
            <a:ext cx="6343403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1992 рік – Лисичанське педагогічне училище, 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учитель трудового навчання та креслення. 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1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8" y="2357422"/>
            <a:ext cx="3500462" cy="2406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4857752"/>
            <a:ext cx="680058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2000 рік – ЛДПУ ім. Т. Шевченка, учитель української мови 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та літератури та зарубіжної літератури.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1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70" y="5669280"/>
            <a:ext cx="5321808" cy="3474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Tm="8579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80" y="285720"/>
            <a:ext cx="573266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92D050"/>
                </a:solidFill>
                <a:latin typeface="Arial Black" pitchFamily="34" charset="0"/>
              </a:rPr>
              <a:t>Курси підвищення кваліфікації:</a:t>
            </a:r>
            <a:endParaRPr lang="ru-RU" sz="2400" b="1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306" y="1071538"/>
            <a:ext cx="402865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0042" y="107153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2005 рік</a:t>
            </a:r>
            <a:endParaRPr lang="ru-RU" dirty="0"/>
          </a:p>
        </p:txBody>
      </p:sp>
      <p:pic>
        <p:nvPicPr>
          <p:cNvPr id="6" name="Рисунок 5" descr="img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43570"/>
            <a:ext cx="4429156" cy="3089353"/>
          </a:xfrm>
          <a:prstGeom prst="rect">
            <a:avLst/>
          </a:prstGeom>
        </p:spPr>
      </p:pic>
      <p:pic>
        <p:nvPicPr>
          <p:cNvPr id="7" name="Рисунок 6" descr="img1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01692" y="4286248"/>
            <a:ext cx="4456308" cy="3115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604" y="4500562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2011 рік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792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8" y="285720"/>
            <a:ext cx="5437707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92D050"/>
                </a:solidFill>
                <a:latin typeface="Arial Black" pitchFamily="34" charset="0"/>
              </a:rPr>
              <a:t>Шляхи реалізації </a:t>
            </a:r>
          </a:p>
          <a:p>
            <a:pPr algn="ctr"/>
            <a:r>
              <a:rPr lang="uk-UA" sz="4000" dirty="0" smtClean="0">
                <a:solidFill>
                  <a:srgbClr val="92D050"/>
                </a:solidFill>
                <a:latin typeface="Arial Black" pitchFamily="34" charset="0"/>
              </a:rPr>
              <a:t>проблем:</a:t>
            </a:r>
            <a:endParaRPr lang="ru-RU" sz="40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04" y="2000232"/>
            <a:ext cx="612853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800100" lvl="1" indent="-342900">
              <a:buAutoNum type="arabicPeriod"/>
            </a:pPr>
            <a:r>
              <a:rPr lang="uk-UA" sz="2400" dirty="0" smtClean="0">
                <a:solidFill>
                  <a:srgbClr val="7030A0"/>
                </a:solidFill>
                <a:latin typeface="Arial Black" pitchFamily="34" charset="0"/>
              </a:rPr>
              <a:t>У методичній роботі:</a:t>
            </a:r>
          </a:p>
          <a:p>
            <a:pPr marL="614363" indent="-34290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а) Вивчення методичної та дидактичної літератур;</a:t>
            </a:r>
          </a:p>
          <a:p>
            <a:pPr marL="614363" indent="-34290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б) Виступи з доповідями на нарадах, педрадах, зборах;</a:t>
            </a:r>
          </a:p>
          <a:p>
            <a:pPr marL="614363" indent="-34290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в) Відвідування лекцій, практичних та семінарських </a:t>
            </a:r>
          </a:p>
          <a:p>
            <a:pPr marL="614363" indent="-342900"/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занять з метою підвищення </a:t>
            </a:r>
            <a:r>
              <a:rPr lang="uk-UA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педмайстерності</a:t>
            </a:r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46" y="4214810"/>
            <a:ext cx="4844788" cy="18466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itchFamily="34" charset="0"/>
              </a:rPr>
              <a:t>2. У навчальній роботі: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а) Проведення відкритих уроків;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б) Проведення відкритих заходів з предмету;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в) Участь у предметних тижнях;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г) Виготовлення дидактичного матеріалу </a:t>
            </a:r>
          </a:p>
          <a:p>
            <a:r>
              <a:rPr lang="uk-UA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роботи на уроці;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8" y="6929454"/>
            <a:ext cx="539660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3. У виховній роботі: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а) Вивчення нових технологій виховного процесу;</a:t>
            </a:r>
          </a:p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б) Організація позакласних заходів з учнями.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0" y="785786"/>
            <a:ext cx="1071546" cy="1787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0" y="1071538"/>
            <a:ext cx="1214422" cy="42862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0" y="1071538"/>
            <a:ext cx="1357298" cy="642942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764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56" y="714348"/>
            <a:ext cx="559800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00FF"/>
                </a:solidFill>
                <a:latin typeface="Arial Black" pitchFamily="34" charset="0"/>
              </a:rPr>
              <a:t>Чий досвід вивчається:</a:t>
            </a:r>
            <a:endParaRPr lang="ru-RU" sz="3200" dirty="0">
              <a:solidFill>
                <a:srgbClr val="FF00FF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8" y="1857356"/>
            <a:ext cx="6268254" cy="489364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Шелехова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“Забезпечення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роботи з 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формування 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аудіативних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уміньна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уроках 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української мови;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О.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Коломійченко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“Шляхи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вдосконалення 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аудіативних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вмінь та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навичок”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Л.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Перенчук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“Інновації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уроках </a:t>
            </a:r>
          </a:p>
          <a:p>
            <a:pPr marL="342900" indent="-342900"/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словесності”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М.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Пентилюк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“Сучасний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урок 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української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мови”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Т.Нікішина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“Творче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самовираження 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учителя  української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мови”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6. В.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Нищета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“Технологія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життєтворчих </a:t>
            </a:r>
          </a:p>
          <a:p>
            <a:pPr marL="342900" indent="-342900"/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проектів на уроках української </a:t>
            </a:r>
            <a:r>
              <a:rPr lang="uk-UA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мови”</a:t>
            </a: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11171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42" y="714348"/>
            <a:ext cx="5067413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Arial Black" pitchFamily="34" charset="0"/>
              </a:rPr>
              <a:t>Періодична преса:</a:t>
            </a:r>
            <a:endParaRPr lang="uk-UA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img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59731">
            <a:off x="357166" y="1571604"/>
            <a:ext cx="2315129" cy="3192742"/>
          </a:xfrm>
          <a:prstGeom prst="rect">
            <a:avLst/>
          </a:prstGeom>
        </p:spPr>
      </p:pic>
      <p:pic>
        <p:nvPicPr>
          <p:cNvPr id="4" name="Рисунок 3" descr="img1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74099">
            <a:off x="1534665" y="2131642"/>
            <a:ext cx="2059960" cy="2940440"/>
          </a:xfrm>
          <a:prstGeom prst="rect">
            <a:avLst/>
          </a:prstGeom>
        </p:spPr>
      </p:pic>
      <p:pic>
        <p:nvPicPr>
          <p:cNvPr id="5" name="Рисунок 4" descr="img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01986">
            <a:off x="2357430" y="2714612"/>
            <a:ext cx="2099923" cy="2896735"/>
          </a:xfrm>
          <a:prstGeom prst="rect">
            <a:avLst/>
          </a:prstGeom>
        </p:spPr>
      </p:pic>
      <p:pic>
        <p:nvPicPr>
          <p:cNvPr id="6" name="Рисунок 5" descr="img1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901317">
            <a:off x="3286124" y="3500430"/>
            <a:ext cx="2212448" cy="3080164"/>
          </a:xfrm>
          <a:prstGeom prst="rect">
            <a:avLst/>
          </a:prstGeom>
        </p:spPr>
      </p:pic>
      <p:pic>
        <p:nvPicPr>
          <p:cNvPr id="7" name="Рисунок 6" descr="img1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944439">
            <a:off x="3952726" y="4509387"/>
            <a:ext cx="2643182" cy="301832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0892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66" y="500034"/>
            <a:ext cx="613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0000FF"/>
                </a:solidFill>
                <a:latin typeface="Arial Black" pitchFamily="34" charset="0"/>
              </a:rPr>
              <a:t>Результати рівня навченості:</a:t>
            </a:r>
            <a:endParaRPr lang="uk-UA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50" y="1428728"/>
            <a:ext cx="4052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FF"/>
                </a:solidFill>
                <a:latin typeface="Arial Black" pitchFamily="34" charset="0"/>
              </a:rPr>
              <a:t>Українська мова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642918" y="2285984"/>
          <a:ext cx="5715000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</p:cSld>
  <p:clrMapOvr>
    <a:masterClrMapping/>
  </p:clrMapOvr>
  <p:transition advTm="7765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Graphic spid="13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6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2|2.6|1.2|3.9|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2|2.3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|2|1.5|1.3|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|2.3|1.9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7|1.2|1.8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2.5|2.1|1.8|2|1.5|1.8|1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7|1.5|1.2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3|1|1|0.9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1|1.5|3.6|2.1|3.4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2|1.7|1.6|1.5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352</Words>
  <Application>Microsoft Office PowerPoint</Application>
  <PresentationFormat>Экран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47</cp:revision>
  <dcterms:modified xsi:type="dcterms:W3CDTF">2012-04-14T13:58:31Z</dcterms:modified>
</cp:coreProperties>
</file>